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7" r:id="rId3"/>
    <p:sldId id="258" r:id="rId4"/>
    <p:sldId id="259" r:id="rId5"/>
    <p:sldId id="261" r:id="rId6"/>
    <p:sldId id="260" r:id="rId7"/>
    <p:sldId id="262" r:id="rId8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91" r:id="rId19"/>
    <p:sldId id="273" r:id="rId20"/>
    <p:sldId id="292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B078F-2B06-477B-8B15-DC331467D75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E522-4EC9-4B7D-9EBA-C6EC9DEE564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59417"/>
            <a:ext cx="9144000" cy="530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2922" y="759417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Case Study</a:t>
            </a:r>
            <a:endParaRPr lang="en-IN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4468" y="6338807"/>
            <a:ext cx="3570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ITVADANT EDUCATION</a:t>
            </a:r>
            <a:endParaRPr lang="en-IN" sz="2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09" y="1"/>
            <a:ext cx="9364382" cy="5473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45" y="5438576"/>
            <a:ext cx="10278909" cy="14194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5" y="5236588"/>
            <a:ext cx="10397390" cy="131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5" y="1"/>
            <a:ext cx="10397389" cy="52365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" y="5328316"/>
            <a:ext cx="10469218" cy="1343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0" y="394864"/>
            <a:ext cx="9289774" cy="4933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5215460"/>
            <a:ext cx="10681251" cy="1409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1"/>
            <a:ext cx="9812119" cy="52154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" y="5406389"/>
            <a:ext cx="10641495" cy="145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0"/>
            <a:ext cx="9631119" cy="54063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732790"/>
            <a:ext cx="11458575" cy="586803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42240" y="156845"/>
            <a:ext cx="11276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SubQury to choose jewellery sets</a:t>
            </a:r>
            <a:endParaRPr lang="en-IN" altLang="en-US" sz="28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806450"/>
            <a:ext cx="11546205" cy="56845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40360" y="107315"/>
            <a:ext cx="52044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create table view join three tables</a:t>
            </a:r>
            <a:endParaRPr lang="en-IN" altLang="en-US" sz="28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690245"/>
            <a:ext cx="12001500" cy="59010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5250" y="0"/>
            <a:ext cx="41662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8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joins for process payments</a:t>
            </a:r>
            <a:r>
              <a:rPr lang="en-IN" altLang="en-US"/>
              <a:t> 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9" y="530817"/>
            <a:ext cx="3056082" cy="4940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9810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n-lt"/>
              </a:rPr>
              <a:t>Create table, Insert</a:t>
            </a:r>
            <a:r>
              <a:rPr lang="en-US" sz="3200" b="1" dirty="0">
                <a:latin typeface="+mn-lt"/>
              </a:rPr>
              <a:t> values for Sign up new Account</a:t>
            </a:r>
            <a:endParaRPr lang="en-IN" sz="3200" b="1" dirty="0">
              <a:latin typeface="+mn-lt"/>
            </a:endParaRPr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46129" y="5470902"/>
            <a:ext cx="11499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create table account(</a:t>
            </a:r>
            <a:r>
              <a:rPr lang="en-IN" b="1" dirty="0" err="1"/>
              <a:t>acc_id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int</a:t>
            </a:r>
            <a:r>
              <a:rPr lang="en-IN" b="1" dirty="0"/>
              <a:t> primary key </a:t>
            </a:r>
            <a:r>
              <a:rPr lang="en-IN" b="1" dirty="0" err="1"/>
              <a:t>auto_increment</a:t>
            </a:r>
            <a:r>
              <a:rPr lang="en-IN" b="1" dirty="0"/>
              <a:t>, </a:t>
            </a:r>
            <a:r>
              <a:rPr lang="en-IN" b="1" dirty="0" err="1"/>
              <a:t>Fullname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varchar(29) </a:t>
            </a:r>
            <a:r>
              <a:rPr lang="en-IN" b="1" dirty="0"/>
              <a:t>not null,   </a:t>
            </a:r>
            <a:r>
              <a:rPr lang="en-IN" b="1" dirty="0" err="1"/>
              <a:t>Phonenumber</a:t>
            </a:r>
            <a:r>
              <a:rPr lang="en-IN" b="1" dirty="0"/>
              <a:t> </a:t>
            </a:r>
            <a:r>
              <a:rPr lang="en-IN" b="1" dirty="0" err="1">
                <a:solidFill>
                  <a:srgbClr val="FF0000"/>
                </a:solidFill>
              </a:rPr>
              <a:t>bigint</a:t>
            </a:r>
            <a:r>
              <a:rPr lang="en-IN" b="1" dirty="0">
                <a:solidFill>
                  <a:srgbClr val="FF0000"/>
                </a:solidFill>
              </a:rPr>
              <a:t>(10)</a:t>
            </a:r>
            <a:r>
              <a:rPr lang="en-IN" b="1" dirty="0"/>
              <a:t> default (+91), </a:t>
            </a:r>
            <a:r>
              <a:rPr lang="en-IN" b="1" dirty="0" err="1"/>
              <a:t>EmailID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varchar(55) </a:t>
            </a:r>
            <a:r>
              <a:rPr lang="en-IN" b="1" dirty="0"/>
              <a:t>not </a:t>
            </a:r>
            <a:r>
              <a:rPr lang="en-IN" b="1" dirty="0" err="1"/>
              <a:t>null,Gender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varchar(34) </a:t>
            </a:r>
            <a:r>
              <a:rPr lang="en-IN" b="1" dirty="0"/>
              <a:t>not </a:t>
            </a:r>
            <a:r>
              <a:rPr lang="en-IN" b="1" dirty="0" err="1"/>
              <a:t>null,Language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varchar(34)</a:t>
            </a:r>
            <a:r>
              <a:rPr lang="en-IN" b="1" dirty="0"/>
              <a:t> not null,  Occupation </a:t>
            </a:r>
            <a:r>
              <a:rPr lang="en-IN" b="1" dirty="0">
                <a:solidFill>
                  <a:srgbClr val="FF0000"/>
                </a:solidFill>
              </a:rPr>
              <a:t>varchar(34)</a:t>
            </a:r>
            <a:r>
              <a:rPr lang="en-IN" b="1" dirty="0"/>
              <a:t>,</a:t>
            </a:r>
            <a:r>
              <a:rPr lang="en-IN" b="1" dirty="0" err="1"/>
              <a:t>Pincode</a:t>
            </a:r>
            <a:r>
              <a:rPr lang="en-IN" b="1" dirty="0"/>
              <a:t> </a:t>
            </a:r>
            <a:r>
              <a:rPr lang="en-IN" b="1" dirty="0" err="1"/>
              <a:t>int,city</a:t>
            </a:r>
            <a:r>
              <a:rPr lang="en-IN" b="1" dirty="0"/>
              <a:t> varchar(34) not </a:t>
            </a:r>
            <a:r>
              <a:rPr lang="en-IN" b="1" dirty="0" err="1"/>
              <a:t>null,State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varchar(34) </a:t>
            </a:r>
            <a:r>
              <a:rPr lang="en-IN" b="1" dirty="0"/>
              <a:t>not null);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27" y="805040"/>
            <a:ext cx="8436244" cy="43916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756920"/>
            <a:ext cx="11325225" cy="58197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41680" y="173355"/>
            <a:ext cx="2117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2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ER Diagram</a:t>
            </a:r>
            <a:endParaRPr lang="en-IN" altLang="en-US" sz="32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6" y="2340245"/>
            <a:ext cx="11809708" cy="4263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146" y="1177871"/>
            <a:ext cx="1216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insert into Account</a:t>
            </a:r>
            <a:r>
              <a:rPr lang="en-US" sz="2000" b="1" dirty="0"/>
              <a:t>(acc_id,Fullname,Phonenumber,EmailID,Gender,Language,Occupation,Pincode,City,State)</a:t>
            </a:r>
            <a:endParaRPr lang="en-US" sz="2000" b="1" dirty="0"/>
          </a:p>
          <a:p>
            <a:r>
              <a:rPr lang="en-US" sz="2000" b="1" dirty="0"/>
              <a:t>Values (1,'suresh','9988442255','suresh@gmail.com','Male','English','Student','600001','Banglore','karnataka');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1146" y="99010"/>
            <a:ext cx="71137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Create table </a:t>
            </a:r>
            <a:r>
              <a:rPr lang="en-US" sz="2800" b="1" dirty="0" err="1"/>
              <a:t>account_info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b="1" dirty="0">
                <a:solidFill>
                  <a:schemeClr val="accent1"/>
                </a:solidFill>
              </a:rPr>
              <a:t>Create</a:t>
            </a:r>
            <a:r>
              <a:rPr lang="en-US" sz="2800" b="1" dirty="0">
                <a:solidFill>
                  <a:srgbClr val="FF0000"/>
                </a:solidFill>
              </a:rPr>
              <a:t> Simple View  </a:t>
            </a:r>
            <a:r>
              <a:rPr lang="en-US" sz="2800" b="1" dirty="0" err="1">
                <a:solidFill>
                  <a:schemeClr val="accent1"/>
                </a:solidFill>
              </a:rPr>
              <a:t>address,</a:t>
            </a:r>
            <a:r>
              <a:rPr lang="en-US" sz="2800" b="1" dirty="0" err="1">
                <a:solidFill>
                  <a:srgbClr val="FF0000"/>
                </a:solidFill>
              </a:rPr>
              <a:t>Constraints</a:t>
            </a:r>
            <a:r>
              <a:rPr lang="en-US" sz="1800" b="1" dirty="0">
                <a:solidFill>
                  <a:srgbClr val="FF0000"/>
                </a:solidFill>
              </a:rPr>
              <a:t>,</a:t>
            </a:r>
            <a:endParaRPr lang="en-IN" sz="1800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73" y="1999282"/>
            <a:ext cx="10135891" cy="46029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373" y="387458"/>
            <a:ext cx="1013589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create table </a:t>
            </a:r>
            <a:r>
              <a:rPr lang="en-US" sz="2800" b="1" dirty="0" err="1">
                <a:solidFill>
                  <a:srgbClr val="00B0F0"/>
                </a:solidFill>
              </a:rPr>
              <a:t>productType</a:t>
            </a:r>
            <a:r>
              <a:rPr lang="en-US" sz="2800" b="1" dirty="0"/>
              <a:t>(</a:t>
            </a:r>
            <a:r>
              <a:rPr lang="en-US" sz="2800" b="1" dirty="0" err="1"/>
              <a:t>product_</a:t>
            </a:r>
            <a:r>
              <a:rPr lang="en-IN" altLang="en-US" sz="2800" b="1" dirty="0" err="1"/>
              <a:t>ID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F0"/>
                </a:solidFill>
              </a:rPr>
              <a:t>varchar(23) </a:t>
            </a:r>
            <a:r>
              <a:rPr lang="en-US" sz="2800" b="1" dirty="0"/>
              <a:t>,</a:t>
            </a:r>
            <a:r>
              <a:rPr lang="en-US" sz="2800" b="1" dirty="0" err="1"/>
              <a:t>dept_id</a:t>
            </a:r>
            <a:r>
              <a:rPr lang="en-US" sz="2800" b="1" dirty="0"/>
              <a:t> int,</a:t>
            </a:r>
            <a:endParaRPr lang="en-US" sz="2800" b="1" dirty="0"/>
          </a:p>
          <a:p>
            <a:r>
              <a:rPr lang="en-US" sz="2800" b="1" dirty="0"/>
              <a:t> </a:t>
            </a:r>
            <a:r>
              <a:rPr lang="en-US" sz="2800" b="1" dirty="0" err="1"/>
              <a:t>product_</a:t>
            </a:r>
            <a:r>
              <a:rPr lang="en-IN" altLang="en-US" sz="2800" b="1" dirty="0" err="1"/>
              <a:t>type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F0"/>
                </a:solidFill>
              </a:rPr>
              <a:t>varchar(23),</a:t>
            </a:r>
            <a:r>
              <a:rPr lang="en-US" sz="2800" b="1" dirty="0" err="1"/>
              <a:t>product_price</a:t>
            </a:r>
            <a:r>
              <a:rPr lang="en-US" sz="2800" b="1" dirty="0"/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int</a:t>
            </a:r>
            <a:r>
              <a:rPr lang="en-US" sz="2800" b="1" dirty="0" err="1"/>
              <a:t>,discount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F0"/>
                </a:solidFill>
              </a:rPr>
              <a:t>int)</a:t>
            </a:r>
            <a:r>
              <a:rPr lang="en-US" sz="2800" b="1" dirty="0"/>
              <a:t>;</a:t>
            </a:r>
            <a:endParaRPr lang="en-IN" sz="2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5300" y="145774"/>
            <a:ext cx="1228852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r>
              <a:rPr lang="en-IN" b="1" dirty="0">
                <a:solidFill>
                  <a:srgbClr val="00B0F0"/>
                </a:solidFill>
              </a:rPr>
              <a:t>insert into </a:t>
            </a:r>
            <a:r>
              <a:rPr lang="en-IN" b="1" dirty="0" err="1">
                <a:solidFill>
                  <a:srgbClr val="00B0F0"/>
                </a:solidFill>
              </a:rPr>
              <a:t>producttype</a:t>
            </a:r>
            <a:r>
              <a:rPr lang="en-IN" b="1" dirty="0"/>
              <a:t>(</a:t>
            </a:r>
            <a:r>
              <a:rPr lang="en-IN" b="1" dirty="0" err="1"/>
              <a:t>product_type,dept_id,product_id,product_price,discount</a:t>
            </a:r>
            <a:r>
              <a:rPr lang="en-IN" b="1" dirty="0"/>
              <a:t>)</a:t>
            </a:r>
            <a:endParaRPr lang="en-IN" b="1" dirty="0"/>
          </a:p>
          <a:p>
            <a:r>
              <a:rPr lang="en-IN" b="1" dirty="0"/>
              <a:t>   </a:t>
            </a:r>
            <a:r>
              <a:rPr lang="en-IN" b="1" dirty="0">
                <a:solidFill>
                  <a:srgbClr val="FF0000"/>
                </a:solidFill>
              </a:rPr>
              <a:t> -&gt; </a:t>
            </a:r>
            <a:r>
              <a:rPr lang="en-IN" b="1" dirty="0">
                <a:solidFill>
                  <a:srgbClr val="00B0F0"/>
                </a:solidFill>
              </a:rPr>
              <a:t>values</a:t>
            </a:r>
            <a:endParaRPr lang="en-IN" b="1" dirty="0">
              <a:solidFill>
                <a:srgbClr val="00B0F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    -&gt; </a:t>
            </a:r>
            <a:r>
              <a:rPr lang="en-IN" b="1" dirty="0"/>
              <a:t>('jew001','1002','jeweller sets',1000,'10%'),('hand002','1002','handbags',5000,5),</a:t>
            </a:r>
            <a:endParaRPr lang="en-IN" b="1" dirty="0"/>
          </a:p>
          <a:p>
            <a:r>
              <a:rPr lang="en-IN" b="1" dirty="0">
                <a:solidFill>
                  <a:srgbClr val="FF0000"/>
                </a:solidFill>
              </a:rPr>
              <a:t>    -&gt; </a:t>
            </a:r>
            <a:r>
              <a:rPr lang="en-IN" b="1" dirty="0"/>
              <a:t>('wat003','1003','watchs',2000,20), ('Elec004','1004','Electronicitem','200000',25), ('Head005','1005','Headphones','2000',5),</a:t>
            </a:r>
            <a:endParaRPr lang="en-IN" b="1" dirty="0"/>
          </a:p>
          <a:p>
            <a:r>
              <a:rPr lang="en-IN" b="1" dirty="0">
                <a:solidFill>
                  <a:srgbClr val="FF0000"/>
                </a:solidFill>
              </a:rPr>
              <a:t>    -&gt; </a:t>
            </a:r>
            <a:r>
              <a:rPr lang="en-IN" b="1" dirty="0"/>
              <a:t>('mob006','1006','mobilephone',50000,10),('sho007','1007','shoes','3000',22), ('bel008','1008','belts','200',2);</a:t>
            </a:r>
            <a:endParaRPr lang="en-IN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1838960"/>
            <a:ext cx="11587480" cy="4748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6" y="-17145"/>
            <a:ext cx="10230678" cy="50358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" y="5035550"/>
            <a:ext cx="931989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5281720"/>
            <a:ext cx="11396870" cy="1409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0" y="1"/>
            <a:ext cx="9435547" cy="5281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5" y="4932401"/>
            <a:ext cx="10276449" cy="1812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87" y="0"/>
            <a:ext cx="10212225" cy="4932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</Words>
  <Application>WPS Presentation</Application>
  <PresentationFormat>Widescreen</PresentationFormat>
  <Paragraphs>32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muni raj</dc:creator>
  <cp:lastModifiedBy>haigu</cp:lastModifiedBy>
  <cp:revision>3</cp:revision>
  <dcterms:created xsi:type="dcterms:W3CDTF">2022-10-22T15:00:00Z</dcterms:created>
  <dcterms:modified xsi:type="dcterms:W3CDTF">2022-10-28T20:11:42Z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A4AAE9AF836B459681D761E074AA5C56</vt:lpwstr>
  </property>
  <property fmtid="{D5CDD505-2E9C-101B-9397-08002B2CF9AE}" pid="3" name="KSOProductBuildVer">
    <vt:lpwstr>1033-11.2.0.11380</vt:lpwstr>
  </property>
</Properties>
</file>